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9" r:id="rId3"/>
    <p:sldId id="257" r:id="rId4"/>
    <p:sldId id="258" r:id="rId5"/>
    <p:sldId id="263" r:id="rId6"/>
    <p:sldId id="264" r:id="rId7"/>
    <p:sldId id="259" r:id="rId8"/>
    <p:sldId id="262" r:id="rId9"/>
    <p:sldId id="260" r:id="rId10"/>
    <p:sldId id="265" r:id="rId11"/>
    <p:sldId id="261"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10"/>
    <p:restoredTop sz="94551"/>
  </p:normalViewPr>
  <p:slideViewPr>
    <p:cSldViewPr snapToGrid="0" snapToObjects="1">
      <p:cViewPr varScale="1">
        <p:scale>
          <a:sx n="61" d="100"/>
          <a:sy n="61" d="100"/>
        </p:scale>
        <p:origin x="240"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DEE3-3798-B942-96D3-135D6F190782}"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6EA29-2551-4E47-9C04-5B36B7B9D8B7}" type="slidenum">
              <a:rPr lang="en-US" smtClean="0"/>
              <a:t>‹#›</a:t>
            </a:fld>
            <a:endParaRPr lang="en-US"/>
          </a:p>
        </p:txBody>
      </p:sp>
    </p:spTree>
    <p:extLst>
      <p:ext uri="{BB962C8B-B14F-4D97-AF65-F5344CB8AC3E}">
        <p14:creationId xmlns:p14="http://schemas.microsoft.com/office/powerpoint/2010/main" val="31878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play a critical role in our lives in terms of physical networks we use to navigate upon, our social networks and more recently how we communicate via cyber networks (e.g. social media). This chapter provides a brief introduction to such networks and shows how they can be integrated into agent-based models. Importantly, a model is also introduced that demonstrates how to navigate agents along a physical road network (this is a common requirement for spatially-explicit agent-based models). The chapter concludes with a discussion about how networks can be combined to study real world phenomena and highlight future areas of research. </a:t>
            </a:r>
          </a:p>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a:t>
            </a:fld>
            <a:endParaRPr lang="en-US"/>
          </a:p>
        </p:txBody>
      </p:sp>
    </p:spTree>
    <p:extLst>
      <p:ext uri="{BB962C8B-B14F-4D97-AF65-F5344CB8AC3E}">
        <p14:creationId xmlns:p14="http://schemas.microsoft.com/office/powerpoint/2010/main" val="40454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9</a:t>
            </a:fld>
            <a:endParaRPr lang="en-US"/>
          </a:p>
        </p:txBody>
      </p:sp>
    </p:spTree>
    <p:extLst>
      <p:ext uri="{BB962C8B-B14F-4D97-AF65-F5344CB8AC3E}">
        <p14:creationId xmlns:p14="http://schemas.microsoft.com/office/powerpoint/2010/main" val="161011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16</a:t>
            </a:fld>
            <a:endParaRPr lang="en-US"/>
          </a:p>
        </p:txBody>
      </p:sp>
    </p:spTree>
    <p:extLst>
      <p:ext uri="{BB962C8B-B14F-4D97-AF65-F5344CB8AC3E}">
        <p14:creationId xmlns:p14="http://schemas.microsoft.com/office/powerpoint/2010/main" val="196220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have demonstrated how the complex realities of the world around us can be abstracted into a graph and how such a graph can be </a:t>
            </a:r>
            <a:r>
              <a:rPr lang="en-US" dirty="0" err="1"/>
              <a:t>analysed</a:t>
            </a:r>
            <a:r>
              <a:rPr lang="en-US" dirty="0"/>
              <a:t> to shed light onto the the importance of a node whether this be in terms of a person or a intersection in a road. We also discussed various types of networks from random to that of scale free and demonstrated the key properties of each before discussion how both physical and social networks can be combined using a common method of abstraction, i.e. a graph. The symbiosis of network analysis and agent-based modelling is to be able to capture how network structures can influence how individual agents behave (based on how they are connected to other agents) or move through geographical systems. At the same time new forms of data (e.g.. </a:t>
            </a:r>
            <a:r>
              <a:rPr lang="en-US"/>
              <a:t>social media, mobile phone calls) is shedding light on peoples connections and provide new opportunities to study geographical systems. </a:t>
            </a:r>
          </a:p>
          <a:p>
            <a:endParaRPr lang="en-US"/>
          </a:p>
        </p:txBody>
      </p:sp>
      <p:sp>
        <p:nvSpPr>
          <p:cNvPr id="4" name="Slide Number Placeholder 3"/>
          <p:cNvSpPr>
            <a:spLocks noGrp="1"/>
          </p:cNvSpPr>
          <p:nvPr>
            <p:ph type="sldNum" sz="quarter" idx="10"/>
          </p:nvPr>
        </p:nvSpPr>
        <p:spPr/>
        <p:txBody>
          <a:bodyPr/>
          <a:lstStyle/>
          <a:p>
            <a:fld id="{9976EA29-2551-4E47-9C04-5B36B7B9D8B7}" type="slidenum">
              <a:rPr lang="en-US" smtClean="0"/>
              <a:t>24</a:t>
            </a:fld>
            <a:endParaRPr lang="en-US"/>
          </a:p>
        </p:txBody>
      </p:sp>
    </p:spTree>
    <p:extLst>
      <p:ext uri="{BB962C8B-B14F-4D97-AF65-F5344CB8AC3E}">
        <p14:creationId xmlns:p14="http://schemas.microsoft.com/office/powerpoint/2010/main" val="257353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abmgis/abmgis/tree/master/Chapter08-Networks/Mod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7FCD8-8E15-A140-9CF1-14762B30557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8</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Networks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6C2A-7021-8E4C-97F6-2B6F40EA8F87}"/>
              </a:ext>
            </a:extLst>
          </p:cNvPr>
          <p:cNvSpPr>
            <a:spLocks noGrp="1"/>
          </p:cNvSpPr>
          <p:nvPr>
            <p:ph type="title"/>
          </p:nvPr>
        </p:nvSpPr>
        <p:spPr/>
        <p:txBody>
          <a:bodyPr/>
          <a:lstStyle/>
          <a:p>
            <a:r>
              <a:rPr lang="en-US" dirty="0"/>
              <a:t>Adjacency Matrices and Node Degree</a:t>
            </a:r>
          </a:p>
        </p:txBody>
      </p:sp>
      <p:sp>
        <p:nvSpPr>
          <p:cNvPr id="3" name="Content Placeholder 2">
            <a:extLst>
              <a:ext uri="{FF2B5EF4-FFF2-40B4-BE49-F238E27FC236}">
                <a16:creationId xmlns:a16="http://schemas.microsoft.com/office/drawing/2014/main" id="{B6F2E7C1-136E-7541-A705-DED536F45C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592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9C3E-C71E-9A4C-AB11-735A431CE54B}"/>
              </a:ext>
            </a:extLst>
          </p:cNvPr>
          <p:cNvSpPr>
            <a:spLocks noGrp="1"/>
          </p:cNvSpPr>
          <p:nvPr>
            <p:ph type="title"/>
          </p:nvPr>
        </p:nvSpPr>
        <p:spPr/>
        <p:txBody>
          <a:bodyPr/>
          <a:lstStyle/>
          <a:p>
            <a:r>
              <a:rPr lang="en-US" dirty="0"/>
              <a:t>Adjacency Matrix for a undirected and directed graph.</a:t>
            </a:r>
          </a:p>
        </p:txBody>
      </p:sp>
      <p:pic>
        <p:nvPicPr>
          <p:cNvPr id="6" name="Content Placeholder 5">
            <a:extLst>
              <a:ext uri="{FF2B5EF4-FFF2-40B4-BE49-F238E27FC236}">
                <a16:creationId xmlns:a16="http://schemas.microsoft.com/office/drawing/2014/main" id="{411CB9EF-72D0-DA4F-8D8F-D39C774E192C}"/>
              </a:ext>
            </a:extLst>
          </p:cNvPr>
          <p:cNvPicPr>
            <a:picLocks noGrp="1" noChangeAspect="1"/>
          </p:cNvPicPr>
          <p:nvPr>
            <p:ph idx="1"/>
          </p:nvPr>
        </p:nvPicPr>
        <p:blipFill>
          <a:blip r:embed="rId2"/>
          <a:stretch>
            <a:fillRect/>
          </a:stretch>
        </p:blipFill>
        <p:spPr>
          <a:xfrm>
            <a:off x="3874484" y="1825625"/>
            <a:ext cx="4443032" cy="4351338"/>
          </a:xfrm>
        </p:spPr>
      </p:pic>
      <p:sp>
        <p:nvSpPr>
          <p:cNvPr id="4" name="TextBox 3">
            <a:extLst>
              <a:ext uri="{FF2B5EF4-FFF2-40B4-BE49-F238E27FC236}">
                <a16:creationId xmlns:a16="http://schemas.microsoft.com/office/drawing/2014/main" id="{529D3F18-2E2F-A04F-AEAB-0F5150BB8403}"/>
              </a:ext>
            </a:extLst>
          </p:cNvPr>
          <p:cNvSpPr txBox="1"/>
          <p:nvPr/>
        </p:nvSpPr>
        <p:spPr>
          <a:xfrm>
            <a:off x="1981200" y="6434667"/>
            <a:ext cx="6296917" cy="369332"/>
          </a:xfrm>
          <a:prstGeom prst="rect">
            <a:avLst/>
          </a:prstGeom>
          <a:noFill/>
        </p:spPr>
        <p:txBody>
          <a:bodyPr wrap="none" rtlCol="0">
            <a:spAutoFit/>
          </a:bodyPr>
          <a:lstStyle/>
          <a:p>
            <a:r>
              <a:rPr lang="en-US" dirty="0"/>
              <a:t>Figure 8.4: Adjacency Matrix for a undirected and directed graph.</a:t>
            </a:r>
          </a:p>
        </p:txBody>
      </p:sp>
    </p:spTree>
    <p:extLst>
      <p:ext uri="{BB962C8B-B14F-4D97-AF65-F5344CB8AC3E}">
        <p14:creationId xmlns:p14="http://schemas.microsoft.com/office/powerpoint/2010/main" val="230285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B1B0-3268-5F45-BF45-239C66BAFE0E}"/>
              </a:ext>
            </a:extLst>
          </p:cNvPr>
          <p:cNvSpPr>
            <a:spLocks noGrp="1"/>
          </p:cNvSpPr>
          <p:nvPr>
            <p:ph type="title"/>
          </p:nvPr>
        </p:nvSpPr>
        <p:spPr/>
        <p:txBody>
          <a:bodyPr/>
          <a:lstStyle/>
          <a:p>
            <a:r>
              <a:rPr lang="en-US" dirty="0"/>
              <a:t>Traversing Graphs</a:t>
            </a:r>
          </a:p>
        </p:txBody>
      </p:sp>
      <p:sp>
        <p:nvSpPr>
          <p:cNvPr id="3" name="Content Placeholder 2">
            <a:extLst>
              <a:ext uri="{FF2B5EF4-FFF2-40B4-BE49-F238E27FC236}">
                <a16:creationId xmlns:a16="http://schemas.microsoft.com/office/drawing/2014/main" id="{4D42C5E2-3B12-C342-B89E-DFB5F0F643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05882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6761-D5A5-074D-836A-787648F12D24}"/>
              </a:ext>
            </a:extLst>
          </p:cNvPr>
          <p:cNvSpPr>
            <a:spLocks noGrp="1"/>
          </p:cNvSpPr>
          <p:nvPr>
            <p:ph type="title"/>
          </p:nvPr>
        </p:nvSpPr>
        <p:spPr/>
        <p:txBody>
          <a:bodyPr/>
          <a:lstStyle/>
          <a:p>
            <a:r>
              <a:rPr lang="en-US" dirty="0"/>
              <a:t>Graph Density</a:t>
            </a:r>
          </a:p>
        </p:txBody>
      </p:sp>
      <p:sp>
        <p:nvSpPr>
          <p:cNvPr id="3" name="Content Placeholder 2">
            <a:extLst>
              <a:ext uri="{FF2B5EF4-FFF2-40B4-BE49-F238E27FC236}">
                <a16:creationId xmlns:a16="http://schemas.microsoft.com/office/drawing/2014/main" id="{0CD7A480-B168-6440-A720-DE70A11B26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735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6F5D-D44E-C04E-ABB5-597730751AAB}"/>
              </a:ext>
            </a:extLst>
          </p:cNvPr>
          <p:cNvSpPr>
            <a:spLocks noGrp="1"/>
          </p:cNvSpPr>
          <p:nvPr>
            <p:ph type="title"/>
          </p:nvPr>
        </p:nvSpPr>
        <p:spPr/>
        <p:txBody>
          <a:bodyPr/>
          <a:lstStyle/>
          <a:p>
            <a:r>
              <a:rPr lang="en-US" dirty="0"/>
              <a:t>Calculating Node Importance</a:t>
            </a:r>
          </a:p>
        </p:txBody>
      </p:sp>
      <p:sp>
        <p:nvSpPr>
          <p:cNvPr id="3" name="Content Placeholder 2">
            <a:extLst>
              <a:ext uri="{FF2B5EF4-FFF2-40B4-BE49-F238E27FC236}">
                <a16:creationId xmlns:a16="http://schemas.microsoft.com/office/drawing/2014/main" id="{00B78634-D819-7F4A-9773-F14E51ED11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592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1EE-421F-4C46-8760-6A30A32A6B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729F303-7191-4443-A054-EEB39E2F9CFF}"/>
              </a:ext>
            </a:extLst>
          </p:cNvPr>
          <p:cNvPicPr>
            <a:picLocks noGrp="1" noChangeAspect="1"/>
          </p:cNvPicPr>
          <p:nvPr>
            <p:ph idx="1"/>
          </p:nvPr>
        </p:nvPicPr>
        <p:blipFill>
          <a:blip r:embed="rId2"/>
          <a:stretch>
            <a:fillRect/>
          </a:stretch>
        </p:blipFill>
        <p:spPr>
          <a:xfrm>
            <a:off x="4572000" y="1905794"/>
            <a:ext cx="3048000" cy="4191000"/>
          </a:xfrm>
        </p:spPr>
      </p:pic>
    </p:spTree>
    <p:extLst>
      <p:ext uri="{BB962C8B-B14F-4D97-AF65-F5344CB8AC3E}">
        <p14:creationId xmlns:p14="http://schemas.microsoft.com/office/powerpoint/2010/main" val="231322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0C0C-A942-D542-A5CB-58DFBF7A43AD}"/>
              </a:ext>
            </a:extLst>
          </p:cNvPr>
          <p:cNvSpPr>
            <a:spLocks noGrp="1"/>
          </p:cNvSpPr>
          <p:nvPr>
            <p:ph type="title"/>
          </p:nvPr>
        </p:nvSpPr>
        <p:spPr/>
        <p:txBody>
          <a:bodyPr/>
          <a:lstStyle/>
          <a:p>
            <a:r>
              <a:rPr lang="en-US" dirty="0"/>
              <a:t>Network Structures</a:t>
            </a:r>
          </a:p>
        </p:txBody>
      </p:sp>
      <p:pic>
        <p:nvPicPr>
          <p:cNvPr id="5" name="Content Placeholder 4">
            <a:extLst>
              <a:ext uri="{FF2B5EF4-FFF2-40B4-BE49-F238E27FC236}">
                <a16:creationId xmlns:a16="http://schemas.microsoft.com/office/drawing/2014/main" id="{2193D291-35D4-0240-8D31-1F411BE56562}"/>
              </a:ext>
            </a:extLst>
          </p:cNvPr>
          <p:cNvPicPr>
            <a:picLocks noGrp="1" noChangeAspect="1"/>
          </p:cNvPicPr>
          <p:nvPr>
            <p:ph idx="1"/>
          </p:nvPr>
        </p:nvPicPr>
        <p:blipFill>
          <a:blip r:embed="rId3"/>
          <a:stretch>
            <a:fillRect/>
          </a:stretch>
        </p:blipFill>
        <p:spPr>
          <a:xfrm>
            <a:off x="3321712" y="1825625"/>
            <a:ext cx="5548575" cy="4351338"/>
          </a:xfrm>
        </p:spPr>
      </p:pic>
      <p:sp>
        <p:nvSpPr>
          <p:cNvPr id="6" name="TextBox 5">
            <a:extLst>
              <a:ext uri="{FF2B5EF4-FFF2-40B4-BE49-F238E27FC236}">
                <a16:creationId xmlns:a16="http://schemas.microsoft.com/office/drawing/2014/main" id="{6DA6EC08-BCBA-0B4E-9FCD-3631B972DEE1}"/>
              </a:ext>
            </a:extLst>
          </p:cNvPr>
          <p:cNvSpPr txBox="1"/>
          <p:nvPr/>
        </p:nvSpPr>
        <p:spPr>
          <a:xfrm>
            <a:off x="189638" y="6311900"/>
            <a:ext cx="11812721" cy="369332"/>
          </a:xfrm>
          <a:prstGeom prst="rect">
            <a:avLst/>
          </a:prstGeom>
          <a:noFill/>
        </p:spPr>
        <p:txBody>
          <a:bodyPr wrap="none" rtlCol="0">
            <a:spAutoFit/>
          </a:bodyPr>
          <a:lstStyle/>
          <a:p>
            <a:r>
              <a:rPr lang="en-US" dirty="0"/>
              <a:t>Figure 8.5: Different network structures based in 25 nodes, 0.2 probability of a link; A: Random B: Small-World C: Scale-Free.</a:t>
            </a:r>
          </a:p>
        </p:txBody>
      </p:sp>
    </p:spTree>
    <p:extLst>
      <p:ext uri="{BB962C8B-B14F-4D97-AF65-F5344CB8AC3E}">
        <p14:creationId xmlns:p14="http://schemas.microsoft.com/office/powerpoint/2010/main" val="1554817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2ECB-D264-D740-AA39-A1ED84286D31}"/>
              </a:ext>
            </a:extLst>
          </p:cNvPr>
          <p:cNvSpPr>
            <a:spLocks noGrp="1"/>
          </p:cNvSpPr>
          <p:nvPr>
            <p:ph type="title"/>
          </p:nvPr>
        </p:nvSpPr>
        <p:spPr/>
        <p:txBody>
          <a:bodyPr/>
          <a:lstStyle/>
          <a:p>
            <a:r>
              <a:rPr lang="en-US" dirty="0"/>
              <a:t>Random Networks</a:t>
            </a:r>
          </a:p>
        </p:txBody>
      </p:sp>
      <p:sp>
        <p:nvSpPr>
          <p:cNvPr id="3" name="Content Placeholder 2">
            <a:extLst>
              <a:ext uri="{FF2B5EF4-FFF2-40B4-BE49-F238E27FC236}">
                <a16:creationId xmlns:a16="http://schemas.microsoft.com/office/drawing/2014/main" id="{498A26B8-0B75-B04E-B73F-E7572DB2A9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04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CD-1666-3046-AF12-AC4CB5EBAA5B}"/>
              </a:ext>
            </a:extLst>
          </p:cNvPr>
          <p:cNvSpPr>
            <a:spLocks noGrp="1"/>
          </p:cNvSpPr>
          <p:nvPr>
            <p:ph type="title"/>
          </p:nvPr>
        </p:nvSpPr>
        <p:spPr/>
        <p:txBody>
          <a:bodyPr/>
          <a:lstStyle/>
          <a:p>
            <a:r>
              <a:rPr lang="en-US" dirty="0"/>
              <a:t>Scale Free Networks</a:t>
            </a:r>
          </a:p>
        </p:txBody>
      </p:sp>
      <p:pic>
        <p:nvPicPr>
          <p:cNvPr id="6" name="Content Placeholder 5">
            <a:extLst>
              <a:ext uri="{FF2B5EF4-FFF2-40B4-BE49-F238E27FC236}">
                <a16:creationId xmlns:a16="http://schemas.microsoft.com/office/drawing/2014/main" id="{92569FF7-3264-F244-B5B5-5907B1279D9D}"/>
              </a:ext>
            </a:extLst>
          </p:cNvPr>
          <p:cNvPicPr>
            <a:picLocks noGrp="1" noChangeAspect="1"/>
          </p:cNvPicPr>
          <p:nvPr>
            <p:ph idx="1"/>
          </p:nvPr>
        </p:nvPicPr>
        <p:blipFill>
          <a:blip r:embed="rId2"/>
          <a:stretch>
            <a:fillRect/>
          </a:stretch>
        </p:blipFill>
        <p:spPr>
          <a:xfrm>
            <a:off x="2661930" y="1825625"/>
            <a:ext cx="6868139" cy="4351338"/>
          </a:xfrm>
        </p:spPr>
      </p:pic>
      <p:sp>
        <p:nvSpPr>
          <p:cNvPr id="4" name="TextBox 3">
            <a:extLst>
              <a:ext uri="{FF2B5EF4-FFF2-40B4-BE49-F238E27FC236}">
                <a16:creationId xmlns:a16="http://schemas.microsoft.com/office/drawing/2014/main" id="{D191C43A-9A48-CD49-B9A4-27BFD7B0F046}"/>
              </a:ext>
            </a:extLst>
          </p:cNvPr>
          <p:cNvSpPr txBox="1"/>
          <p:nvPr/>
        </p:nvSpPr>
        <p:spPr>
          <a:xfrm>
            <a:off x="838200" y="6510528"/>
            <a:ext cx="9286966" cy="369332"/>
          </a:xfrm>
          <a:prstGeom prst="rect">
            <a:avLst/>
          </a:prstGeom>
          <a:noFill/>
        </p:spPr>
        <p:txBody>
          <a:bodyPr wrap="none" rtlCol="0">
            <a:spAutoFit/>
          </a:bodyPr>
          <a:lstStyle/>
          <a:p>
            <a:r>
              <a:rPr lang="en-US" dirty="0"/>
              <a:t>Figure 8.6: Growth of a scale-free network via preferential attachment. (Source: Wilensky, 2005b)</a:t>
            </a:r>
          </a:p>
        </p:txBody>
      </p:sp>
    </p:spTree>
    <p:extLst>
      <p:ext uri="{BB962C8B-B14F-4D97-AF65-F5344CB8AC3E}">
        <p14:creationId xmlns:p14="http://schemas.microsoft.com/office/powerpoint/2010/main" val="325729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27439D-1A84-6645-88E9-76EB9213B2DE}"/>
              </a:ext>
            </a:extLst>
          </p:cNvPr>
          <p:cNvPicPr>
            <a:picLocks noGrp="1" noChangeAspect="1"/>
          </p:cNvPicPr>
          <p:nvPr>
            <p:ph idx="1"/>
          </p:nvPr>
        </p:nvPicPr>
        <p:blipFill rotWithShape="1">
          <a:blip r:embed="rId2"/>
          <a:srcRect l="21311" b="19098"/>
          <a:stretch/>
        </p:blipFill>
        <p:spPr>
          <a:xfrm>
            <a:off x="1005840" y="928401"/>
            <a:ext cx="5402282" cy="5033487"/>
          </a:xfrm>
        </p:spPr>
      </p:pic>
      <p:sp>
        <p:nvSpPr>
          <p:cNvPr id="2" name="Title 1">
            <a:extLst>
              <a:ext uri="{FF2B5EF4-FFF2-40B4-BE49-F238E27FC236}">
                <a16:creationId xmlns:a16="http://schemas.microsoft.com/office/drawing/2014/main" id="{E34AE068-2C83-4348-A28B-65B6A35D5115}"/>
              </a:ext>
            </a:extLst>
          </p:cNvPr>
          <p:cNvSpPr>
            <a:spLocks noGrp="1"/>
          </p:cNvSpPr>
          <p:nvPr>
            <p:ph type="title"/>
          </p:nvPr>
        </p:nvSpPr>
        <p:spPr/>
        <p:txBody>
          <a:bodyPr/>
          <a:lstStyle/>
          <a:p>
            <a:r>
              <a:rPr lang="en-US" dirty="0"/>
              <a:t>Transport Networks</a:t>
            </a:r>
          </a:p>
        </p:txBody>
      </p:sp>
      <p:sp>
        <p:nvSpPr>
          <p:cNvPr id="4" name="TextBox 3">
            <a:extLst>
              <a:ext uri="{FF2B5EF4-FFF2-40B4-BE49-F238E27FC236}">
                <a16:creationId xmlns:a16="http://schemas.microsoft.com/office/drawing/2014/main" id="{79CC77F5-B2D6-2A45-ACBB-9EAD608AB24E}"/>
              </a:ext>
            </a:extLst>
          </p:cNvPr>
          <p:cNvSpPr txBox="1"/>
          <p:nvPr/>
        </p:nvSpPr>
        <p:spPr>
          <a:xfrm>
            <a:off x="381000" y="6181344"/>
            <a:ext cx="5873495" cy="646331"/>
          </a:xfrm>
          <a:prstGeom prst="rect">
            <a:avLst/>
          </a:prstGeom>
          <a:noFill/>
        </p:spPr>
        <p:txBody>
          <a:bodyPr wrap="square" rtlCol="0">
            <a:spAutoFit/>
          </a:bodyPr>
          <a:lstStyle/>
          <a:p>
            <a:r>
              <a:rPr lang="en-US" dirty="0"/>
              <a:t>Figure 8.7: Network representation within a GIS, specifically two types of networks, that of walkways and rivers.</a:t>
            </a:r>
          </a:p>
        </p:txBody>
      </p:sp>
      <p:pic>
        <p:nvPicPr>
          <p:cNvPr id="8" name="Picture 7">
            <a:extLst>
              <a:ext uri="{FF2B5EF4-FFF2-40B4-BE49-F238E27FC236}">
                <a16:creationId xmlns:a16="http://schemas.microsoft.com/office/drawing/2014/main" id="{527160BA-BA83-6A4A-82B1-BFBB3CEF986E}"/>
              </a:ext>
            </a:extLst>
          </p:cNvPr>
          <p:cNvPicPr>
            <a:picLocks noChangeAspect="1"/>
          </p:cNvPicPr>
          <p:nvPr/>
        </p:nvPicPr>
        <p:blipFill>
          <a:blip r:embed="rId3"/>
          <a:stretch>
            <a:fillRect/>
          </a:stretch>
        </p:blipFill>
        <p:spPr>
          <a:xfrm>
            <a:off x="7198571" y="1790193"/>
            <a:ext cx="4878832" cy="3576999"/>
          </a:xfrm>
          <a:prstGeom prst="rect">
            <a:avLst/>
          </a:prstGeom>
        </p:spPr>
      </p:pic>
      <p:sp>
        <p:nvSpPr>
          <p:cNvPr id="9" name="Right Arrow 8">
            <a:extLst>
              <a:ext uri="{FF2B5EF4-FFF2-40B4-BE49-F238E27FC236}">
                <a16:creationId xmlns:a16="http://schemas.microsoft.com/office/drawing/2014/main" id="{25C640B3-5345-1145-B873-9724F9CFB2DA}"/>
              </a:ext>
            </a:extLst>
          </p:cNvPr>
          <p:cNvSpPr/>
          <p:nvPr/>
        </p:nvSpPr>
        <p:spPr>
          <a:xfrm>
            <a:off x="6156771" y="3049066"/>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5">
            <a:extLst>
              <a:ext uri="{FF2B5EF4-FFF2-40B4-BE49-F238E27FC236}">
                <a16:creationId xmlns:a16="http://schemas.microsoft.com/office/drawing/2014/main" id="{1A5264EB-EC7C-4D4C-A03D-9C0535DC8CF5}"/>
              </a:ext>
            </a:extLst>
          </p:cNvPr>
          <p:cNvPicPr>
            <a:picLocks noChangeAspect="1"/>
          </p:cNvPicPr>
          <p:nvPr/>
        </p:nvPicPr>
        <p:blipFill rotWithShape="1">
          <a:blip r:embed="rId2"/>
          <a:srcRect l="15717" t="86135" r="7565" b="5342"/>
          <a:stretch/>
        </p:blipFill>
        <p:spPr>
          <a:xfrm>
            <a:off x="838200" y="5724144"/>
            <a:ext cx="5266944" cy="530352"/>
          </a:xfrm>
          <a:prstGeom prst="rect">
            <a:avLst/>
          </a:prstGeom>
        </p:spPr>
      </p:pic>
      <p:pic>
        <p:nvPicPr>
          <p:cNvPr id="13" name="Content Placeholder 5">
            <a:extLst>
              <a:ext uri="{FF2B5EF4-FFF2-40B4-BE49-F238E27FC236}">
                <a16:creationId xmlns:a16="http://schemas.microsoft.com/office/drawing/2014/main" id="{D52CABB7-17C1-D449-A00D-DCEBBA556B04}"/>
              </a:ext>
            </a:extLst>
          </p:cNvPr>
          <p:cNvPicPr>
            <a:picLocks noChangeAspect="1"/>
          </p:cNvPicPr>
          <p:nvPr/>
        </p:nvPicPr>
        <p:blipFill rotWithShape="1">
          <a:blip r:embed="rId2"/>
          <a:srcRect t="54439" r="75493" b="17049"/>
          <a:stretch/>
        </p:blipFill>
        <p:spPr>
          <a:xfrm>
            <a:off x="278783" y="3950208"/>
            <a:ext cx="1682497" cy="1773936"/>
          </a:xfrm>
          <a:prstGeom prst="rect">
            <a:avLst/>
          </a:prstGeom>
        </p:spPr>
      </p:pic>
      <p:sp>
        <p:nvSpPr>
          <p:cNvPr id="14" name="TextBox 13">
            <a:extLst>
              <a:ext uri="{FF2B5EF4-FFF2-40B4-BE49-F238E27FC236}">
                <a16:creationId xmlns:a16="http://schemas.microsoft.com/office/drawing/2014/main" id="{5A96ECEC-DC9F-C141-9C54-D8F5F0555C9D}"/>
              </a:ext>
            </a:extLst>
          </p:cNvPr>
          <p:cNvSpPr txBox="1"/>
          <p:nvPr/>
        </p:nvSpPr>
        <p:spPr>
          <a:xfrm>
            <a:off x="7198571" y="6163056"/>
            <a:ext cx="4364736" cy="646331"/>
          </a:xfrm>
          <a:prstGeom prst="rect">
            <a:avLst/>
          </a:prstGeom>
          <a:noFill/>
        </p:spPr>
        <p:txBody>
          <a:bodyPr wrap="square" rtlCol="0">
            <a:spAutoFit/>
          </a:bodyPr>
          <a:lstStyle/>
          <a:p>
            <a:r>
              <a:rPr lang="en-US" dirty="0"/>
              <a:t>Figure 8.8: A road network imported into NetLogo, from the GMU-Roads model.</a:t>
            </a:r>
          </a:p>
        </p:txBody>
      </p:sp>
    </p:spTree>
    <p:extLst>
      <p:ext uri="{BB962C8B-B14F-4D97-AF65-F5344CB8AC3E}">
        <p14:creationId xmlns:p14="http://schemas.microsoft.com/office/powerpoint/2010/main" val="1357273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392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0911-3082-084A-ADD4-85173DBDF4F9}"/>
              </a:ext>
            </a:extLst>
          </p:cNvPr>
          <p:cNvSpPr>
            <a:spLocks noGrp="1"/>
          </p:cNvSpPr>
          <p:nvPr>
            <p:ph type="title"/>
          </p:nvPr>
        </p:nvSpPr>
        <p:spPr/>
        <p:txBody>
          <a:bodyPr/>
          <a:lstStyle/>
          <a:p>
            <a:r>
              <a:rPr lang="en-US" dirty="0"/>
              <a:t>Linking Geographical and Social Networks</a:t>
            </a:r>
          </a:p>
        </p:txBody>
      </p:sp>
      <p:pic>
        <p:nvPicPr>
          <p:cNvPr id="6" name="Content Placeholder 5">
            <a:extLst>
              <a:ext uri="{FF2B5EF4-FFF2-40B4-BE49-F238E27FC236}">
                <a16:creationId xmlns:a16="http://schemas.microsoft.com/office/drawing/2014/main" id="{40B708B9-C724-BC42-B536-B3E5A6D70124}"/>
              </a:ext>
            </a:extLst>
          </p:cNvPr>
          <p:cNvPicPr>
            <a:picLocks noGrp="1" noChangeAspect="1"/>
          </p:cNvPicPr>
          <p:nvPr>
            <p:ph idx="1"/>
          </p:nvPr>
        </p:nvPicPr>
        <p:blipFill>
          <a:blip r:embed="rId2"/>
          <a:stretch>
            <a:fillRect/>
          </a:stretch>
        </p:blipFill>
        <p:spPr>
          <a:xfrm>
            <a:off x="2955795" y="1825625"/>
            <a:ext cx="6280410" cy="4351338"/>
          </a:xfrm>
        </p:spPr>
      </p:pic>
      <p:sp>
        <p:nvSpPr>
          <p:cNvPr id="4" name="TextBox 3">
            <a:extLst>
              <a:ext uri="{FF2B5EF4-FFF2-40B4-BE49-F238E27FC236}">
                <a16:creationId xmlns:a16="http://schemas.microsoft.com/office/drawing/2014/main" id="{7C4A5696-0AC2-D543-A3AC-B7D4B7324329}"/>
              </a:ext>
            </a:extLst>
          </p:cNvPr>
          <p:cNvSpPr txBox="1"/>
          <p:nvPr/>
        </p:nvSpPr>
        <p:spPr>
          <a:xfrm>
            <a:off x="2539353" y="6488668"/>
            <a:ext cx="7113294" cy="369332"/>
          </a:xfrm>
          <a:prstGeom prst="rect">
            <a:avLst/>
          </a:prstGeom>
          <a:noFill/>
        </p:spPr>
        <p:txBody>
          <a:bodyPr wrap="none" rtlCol="0">
            <a:spAutoFit/>
          </a:bodyPr>
          <a:lstStyle/>
          <a:p>
            <a:r>
              <a:rPr lang="en-US" dirty="0"/>
              <a:t>Figure 8.9: Metadata from Twitter tweets (top) and Flickr photos (bottom)</a:t>
            </a:r>
          </a:p>
        </p:txBody>
      </p:sp>
    </p:spTree>
    <p:extLst>
      <p:ext uri="{BB962C8B-B14F-4D97-AF65-F5344CB8AC3E}">
        <p14:creationId xmlns:p14="http://schemas.microsoft.com/office/powerpoint/2010/main" val="1526378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2A96-74D4-7E4D-AB11-2A4A933650A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42E1453-9830-2242-A0D5-F91395632E5A}"/>
              </a:ext>
            </a:extLst>
          </p:cNvPr>
          <p:cNvPicPr>
            <a:picLocks noGrp="1" noChangeAspect="1"/>
          </p:cNvPicPr>
          <p:nvPr>
            <p:ph idx="1"/>
          </p:nvPr>
        </p:nvPicPr>
        <p:blipFill>
          <a:blip r:embed="rId2"/>
          <a:stretch>
            <a:fillRect/>
          </a:stretch>
        </p:blipFill>
        <p:spPr>
          <a:xfrm>
            <a:off x="3493525" y="1825625"/>
            <a:ext cx="5204949" cy="4351338"/>
          </a:xfrm>
        </p:spPr>
      </p:pic>
      <p:sp>
        <p:nvSpPr>
          <p:cNvPr id="4" name="TextBox 3">
            <a:extLst>
              <a:ext uri="{FF2B5EF4-FFF2-40B4-BE49-F238E27FC236}">
                <a16:creationId xmlns:a16="http://schemas.microsoft.com/office/drawing/2014/main" id="{2C7EAD7D-EB61-F94A-839B-573FDA7452D7}"/>
              </a:ext>
            </a:extLst>
          </p:cNvPr>
          <p:cNvSpPr txBox="1"/>
          <p:nvPr/>
        </p:nvSpPr>
        <p:spPr>
          <a:xfrm>
            <a:off x="399288" y="6211669"/>
            <a:ext cx="10954512" cy="646331"/>
          </a:xfrm>
          <a:prstGeom prst="rect">
            <a:avLst/>
          </a:prstGeom>
          <a:noFill/>
        </p:spPr>
        <p:txBody>
          <a:bodyPr wrap="square" rtlCol="0">
            <a:spAutoFit/>
          </a:bodyPr>
          <a:lstStyle/>
          <a:p>
            <a:r>
              <a:rPr lang="en-US" dirty="0"/>
              <a:t>Figure 8.10: Schematic diagram illustrating how different networks can be linked together. From physical (L1, L2), and social (L3) spaces to derive place abstractions (L4) for different locations (N1, N2). (Source: Crooks et al., 2016)</a:t>
            </a:r>
          </a:p>
        </p:txBody>
      </p:sp>
    </p:spTree>
    <p:extLst>
      <p:ext uri="{BB962C8B-B14F-4D97-AF65-F5344CB8AC3E}">
        <p14:creationId xmlns:p14="http://schemas.microsoft.com/office/powerpoint/2010/main" val="1660620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3317-4999-0B4E-8941-0B97CE27B34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23C9262-DDDA-9E4D-998A-6BEDC3050482}"/>
              </a:ext>
            </a:extLst>
          </p:cNvPr>
          <p:cNvPicPr>
            <a:picLocks noGrp="1" noChangeAspect="1"/>
          </p:cNvPicPr>
          <p:nvPr>
            <p:ph idx="1"/>
          </p:nvPr>
        </p:nvPicPr>
        <p:blipFill>
          <a:blip r:embed="rId2"/>
          <a:stretch>
            <a:fillRect/>
          </a:stretch>
        </p:blipFill>
        <p:spPr>
          <a:xfrm>
            <a:off x="1604036" y="1690688"/>
            <a:ext cx="8470366" cy="4617180"/>
          </a:xfrm>
        </p:spPr>
      </p:pic>
      <p:sp>
        <p:nvSpPr>
          <p:cNvPr id="4" name="TextBox 3">
            <a:extLst>
              <a:ext uri="{FF2B5EF4-FFF2-40B4-BE49-F238E27FC236}">
                <a16:creationId xmlns:a16="http://schemas.microsoft.com/office/drawing/2014/main" id="{646F0542-8E5E-514F-BAC8-0E11EB3525B9}"/>
              </a:ext>
            </a:extLst>
          </p:cNvPr>
          <p:cNvSpPr txBox="1"/>
          <p:nvPr/>
        </p:nvSpPr>
        <p:spPr>
          <a:xfrm>
            <a:off x="1078992" y="6309360"/>
            <a:ext cx="10068847" cy="369332"/>
          </a:xfrm>
          <a:prstGeom prst="rect">
            <a:avLst/>
          </a:prstGeom>
          <a:noFill/>
        </p:spPr>
        <p:txBody>
          <a:bodyPr wrap="none" rtlCol="0">
            <a:spAutoFit/>
          </a:bodyPr>
          <a:lstStyle/>
          <a:p>
            <a:r>
              <a:rPr lang="en-US" dirty="0"/>
              <a:t>Figure 8.11: Agents and Networks: A: The Physical environment and B: the agents social (cyber) networks.</a:t>
            </a:r>
          </a:p>
        </p:txBody>
      </p:sp>
    </p:spTree>
    <p:extLst>
      <p:ext uri="{BB962C8B-B14F-4D97-AF65-F5344CB8AC3E}">
        <p14:creationId xmlns:p14="http://schemas.microsoft.com/office/powerpoint/2010/main" val="2499284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C360-BBFA-E643-844A-FA216FFB9B87}"/>
              </a:ext>
            </a:extLst>
          </p:cNvPr>
          <p:cNvSpPr>
            <a:spLocks noGrp="1"/>
          </p:cNvSpPr>
          <p:nvPr>
            <p:ph type="title"/>
          </p:nvPr>
        </p:nvSpPr>
        <p:spPr>
          <a:xfrm>
            <a:off x="838200" y="365125"/>
            <a:ext cx="5928360" cy="1325563"/>
          </a:xfrm>
        </p:spPr>
        <p:txBody>
          <a:bodyPr/>
          <a:lstStyle/>
          <a:p>
            <a:r>
              <a:rPr lang="en-US" dirty="0"/>
              <a:t>Agents and Networks</a:t>
            </a:r>
          </a:p>
        </p:txBody>
      </p:sp>
      <p:pic>
        <p:nvPicPr>
          <p:cNvPr id="5" name="Content Placeholder 4">
            <a:extLst>
              <a:ext uri="{FF2B5EF4-FFF2-40B4-BE49-F238E27FC236}">
                <a16:creationId xmlns:a16="http://schemas.microsoft.com/office/drawing/2014/main" id="{916E917A-03D4-E040-95EF-647C4D4BF746}"/>
              </a:ext>
            </a:extLst>
          </p:cNvPr>
          <p:cNvPicPr>
            <a:picLocks noGrp="1" noChangeAspect="1"/>
          </p:cNvPicPr>
          <p:nvPr>
            <p:ph idx="1"/>
          </p:nvPr>
        </p:nvPicPr>
        <p:blipFill>
          <a:blip r:embed="rId2"/>
          <a:stretch>
            <a:fillRect/>
          </a:stretch>
        </p:blipFill>
        <p:spPr>
          <a:xfrm>
            <a:off x="6965545" y="0"/>
            <a:ext cx="5021036" cy="6858000"/>
          </a:xfrm>
        </p:spPr>
      </p:pic>
      <p:sp>
        <p:nvSpPr>
          <p:cNvPr id="6" name="TextBox 5">
            <a:extLst>
              <a:ext uri="{FF2B5EF4-FFF2-40B4-BE49-F238E27FC236}">
                <a16:creationId xmlns:a16="http://schemas.microsoft.com/office/drawing/2014/main" id="{08FB686F-163A-3F43-93AA-9DB6221E27D0}"/>
              </a:ext>
            </a:extLst>
          </p:cNvPr>
          <p:cNvSpPr txBox="1"/>
          <p:nvPr/>
        </p:nvSpPr>
        <p:spPr>
          <a:xfrm>
            <a:off x="256033" y="5669280"/>
            <a:ext cx="6510527" cy="1200329"/>
          </a:xfrm>
          <a:prstGeom prst="rect">
            <a:avLst/>
          </a:prstGeom>
          <a:noFill/>
        </p:spPr>
        <p:txBody>
          <a:bodyPr wrap="square" rtlCol="0">
            <a:spAutoFit/>
          </a:bodyPr>
          <a:lstStyle/>
          <a:p>
            <a:r>
              <a:rPr lang="en-US" dirty="0"/>
              <a:t>Figure 8.12: Agents and Networks related to going to and from work A: Initial social network based home locations while B: shows how the social network evolves over time as agents interact with each other.</a:t>
            </a:r>
          </a:p>
        </p:txBody>
      </p:sp>
    </p:spTree>
    <p:extLst>
      <p:ext uri="{BB962C8B-B14F-4D97-AF65-F5344CB8AC3E}">
        <p14:creationId xmlns:p14="http://schemas.microsoft.com/office/powerpoint/2010/main" val="265914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3E78-2C8C-9F4D-AB1B-2140185EF6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C0E26-DC2B-9342-AA35-9127CF4EC3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1448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75BF-1A49-A046-9243-793BE31B38A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27DAB4D-30C4-BD4D-9C12-D2E9C3734F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8403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57EB-584E-2D45-AAC6-1A0B76317B85}"/>
              </a:ext>
            </a:extLst>
          </p:cNvPr>
          <p:cNvSpPr>
            <a:spLocks noGrp="1"/>
          </p:cNvSpPr>
          <p:nvPr>
            <p:ph type="title"/>
          </p:nvPr>
        </p:nvSpPr>
        <p:spPr/>
        <p:txBody>
          <a:bodyPr/>
          <a:lstStyle/>
          <a:p>
            <a:r>
              <a:rPr lang="en-US" dirty="0"/>
              <a:t>Graphs and Networks</a:t>
            </a:r>
          </a:p>
        </p:txBody>
      </p:sp>
      <p:pic>
        <p:nvPicPr>
          <p:cNvPr id="5" name="Content Placeholder 4">
            <a:extLst>
              <a:ext uri="{FF2B5EF4-FFF2-40B4-BE49-F238E27FC236}">
                <a16:creationId xmlns:a16="http://schemas.microsoft.com/office/drawing/2014/main" id="{26C80D4B-AECD-3B49-B593-270CA603D2CC}"/>
              </a:ext>
            </a:extLst>
          </p:cNvPr>
          <p:cNvPicPr>
            <a:picLocks noGrp="1" noChangeAspect="1"/>
          </p:cNvPicPr>
          <p:nvPr>
            <p:ph idx="1"/>
          </p:nvPr>
        </p:nvPicPr>
        <p:blipFill>
          <a:blip r:embed="rId2"/>
          <a:stretch>
            <a:fillRect/>
          </a:stretch>
        </p:blipFill>
        <p:spPr>
          <a:xfrm>
            <a:off x="1874634" y="1687790"/>
            <a:ext cx="8442732" cy="4439444"/>
          </a:xfrm>
        </p:spPr>
      </p:pic>
      <p:sp>
        <p:nvSpPr>
          <p:cNvPr id="6" name="TextBox 5">
            <a:extLst>
              <a:ext uri="{FF2B5EF4-FFF2-40B4-BE49-F238E27FC236}">
                <a16:creationId xmlns:a16="http://schemas.microsoft.com/office/drawing/2014/main" id="{819F3441-2B1C-4543-AAC6-037353CFD5F7}"/>
              </a:ext>
            </a:extLst>
          </p:cNvPr>
          <p:cNvSpPr txBox="1"/>
          <p:nvPr/>
        </p:nvSpPr>
        <p:spPr>
          <a:xfrm>
            <a:off x="1718405" y="6127234"/>
            <a:ext cx="9635395" cy="369332"/>
          </a:xfrm>
          <a:prstGeom prst="rect">
            <a:avLst/>
          </a:prstGeom>
          <a:noFill/>
        </p:spPr>
        <p:txBody>
          <a:bodyPr wrap="none" rtlCol="0">
            <a:spAutoFit/>
          </a:bodyPr>
          <a:lstStyle/>
          <a:p>
            <a:r>
              <a:rPr lang="en-US" dirty="0"/>
              <a:t>Figure 8.1: From left to right, a basic graph, a social network and a simplified transportation network.</a:t>
            </a:r>
          </a:p>
        </p:txBody>
      </p:sp>
    </p:spTree>
    <p:extLst>
      <p:ext uri="{BB962C8B-B14F-4D97-AF65-F5344CB8AC3E}">
        <p14:creationId xmlns:p14="http://schemas.microsoft.com/office/powerpoint/2010/main" val="233958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6A1A-656F-454D-AD48-484FB60E162F}"/>
              </a:ext>
            </a:extLst>
          </p:cNvPr>
          <p:cNvSpPr>
            <a:spLocks noGrp="1"/>
          </p:cNvSpPr>
          <p:nvPr>
            <p:ph type="title"/>
          </p:nvPr>
        </p:nvSpPr>
        <p:spPr/>
        <p:txBody>
          <a:bodyPr/>
          <a:lstStyle/>
          <a:p>
            <a:r>
              <a:rPr lang="en-US" dirty="0"/>
              <a:t>Basic Network Properties</a:t>
            </a:r>
          </a:p>
        </p:txBody>
      </p:sp>
      <p:sp>
        <p:nvSpPr>
          <p:cNvPr id="3" name="Content Placeholder 2">
            <a:extLst>
              <a:ext uri="{FF2B5EF4-FFF2-40B4-BE49-F238E27FC236}">
                <a16:creationId xmlns:a16="http://schemas.microsoft.com/office/drawing/2014/main" id="{D276D3A2-7ACE-8C4D-8DF9-DD72CB16C4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484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5E0A-4466-BC44-89F3-A200653C3CA7}"/>
              </a:ext>
            </a:extLst>
          </p:cNvPr>
          <p:cNvSpPr>
            <a:spLocks noGrp="1"/>
          </p:cNvSpPr>
          <p:nvPr>
            <p:ph type="title"/>
          </p:nvPr>
        </p:nvSpPr>
        <p:spPr/>
        <p:txBody>
          <a:bodyPr/>
          <a:lstStyle/>
          <a:p>
            <a:r>
              <a:rPr lang="en-US" dirty="0"/>
              <a:t>Defining Graphs Mathematically</a:t>
            </a:r>
          </a:p>
        </p:txBody>
      </p:sp>
      <p:sp>
        <p:nvSpPr>
          <p:cNvPr id="3" name="Content Placeholder 2">
            <a:extLst>
              <a:ext uri="{FF2B5EF4-FFF2-40B4-BE49-F238E27FC236}">
                <a16:creationId xmlns:a16="http://schemas.microsoft.com/office/drawing/2014/main" id="{CB380C5B-06A8-AA4A-8F33-4DB47E5989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590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2840-18DD-1148-B36A-1245B014B560}"/>
              </a:ext>
            </a:extLst>
          </p:cNvPr>
          <p:cNvSpPr>
            <a:spLocks noGrp="1"/>
          </p:cNvSpPr>
          <p:nvPr>
            <p:ph type="title"/>
          </p:nvPr>
        </p:nvSpPr>
        <p:spPr/>
        <p:txBody>
          <a:bodyPr/>
          <a:lstStyle/>
          <a:p>
            <a:r>
              <a:rPr lang="en-US" dirty="0"/>
              <a:t>The Seven Bridges of Konigsberg problem</a:t>
            </a:r>
          </a:p>
        </p:txBody>
      </p:sp>
      <p:pic>
        <p:nvPicPr>
          <p:cNvPr id="5" name="Content Placeholder 4">
            <a:extLst>
              <a:ext uri="{FF2B5EF4-FFF2-40B4-BE49-F238E27FC236}">
                <a16:creationId xmlns:a16="http://schemas.microsoft.com/office/drawing/2014/main" id="{C1CC8BD1-52DC-0B43-A061-4AE925FE4021}"/>
              </a:ext>
            </a:extLst>
          </p:cNvPr>
          <p:cNvPicPr>
            <a:picLocks noGrp="1" noChangeAspect="1"/>
          </p:cNvPicPr>
          <p:nvPr>
            <p:ph idx="1"/>
          </p:nvPr>
        </p:nvPicPr>
        <p:blipFill>
          <a:blip r:embed="rId2"/>
          <a:stretch>
            <a:fillRect/>
          </a:stretch>
        </p:blipFill>
        <p:spPr>
          <a:xfrm>
            <a:off x="1719791" y="1690688"/>
            <a:ext cx="8752417" cy="4520768"/>
          </a:xfrm>
        </p:spPr>
      </p:pic>
      <p:sp>
        <p:nvSpPr>
          <p:cNvPr id="6" name="TextBox 5">
            <a:extLst>
              <a:ext uri="{FF2B5EF4-FFF2-40B4-BE49-F238E27FC236}">
                <a16:creationId xmlns:a16="http://schemas.microsoft.com/office/drawing/2014/main" id="{A10A7945-006A-9E44-86F8-50596B036401}"/>
              </a:ext>
            </a:extLst>
          </p:cNvPr>
          <p:cNvSpPr txBox="1"/>
          <p:nvPr/>
        </p:nvSpPr>
        <p:spPr>
          <a:xfrm>
            <a:off x="838200" y="6211456"/>
            <a:ext cx="10515600" cy="646331"/>
          </a:xfrm>
          <a:prstGeom prst="rect">
            <a:avLst/>
          </a:prstGeom>
          <a:noFill/>
        </p:spPr>
        <p:txBody>
          <a:bodyPr wrap="square" rtlCol="0">
            <a:spAutoFit/>
          </a:bodyPr>
          <a:lstStyle/>
          <a:p>
            <a:r>
              <a:rPr lang="en-US" dirty="0"/>
              <a:t>Figure 8.2: The Seven Bridges of Konigsberg problem. A: the physical depiction of the bridges (Source: </a:t>
            </a:r>
            <a:r>
              <a:rPr lang="en-US" dirty="0" err="1"/>
              <a:t>Giusca</a:t>
            </a:r>
            <a:r>
              <a:rPr lang="en-US" dirty="0"/>
              <a:t>, 2017) and B: the graph representation</a:t>
            </a:r>
          </a:p>
        </p:txBody>
      </p:sp>
    </p:spTree>
    <p:extLst>
      <p:ext uri="{BB962C8B-B14F-4D97-AF65-F5344CB8AC3E}">
        <p14:creationId xmlns:p14="http://schemas.microsoft.com/office/powerpoint/2010/main" val="391245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CE2E-61C8-034A-9C21-93AFF00D48F8}"/>
              </a:ext>
            </a:extLst>
          </p:cNvPr>
          <p:cNvSpPr>
            <a:spLocks noGrp="1"/>
          </p:cNvSpPr>
          <p:nvPr>
            <p:ph type="title"/>
          </p:nvPr>
        </p:nvSpPr>
        <p:spPr/>
        <p:txBody>
          <a:bodyPr/>
          <a:lstStyle/>
          <a:p>
            <a:r>
              <a:rPr lang="en-US" dirty="0"/>
              <a:t>Building Graphs in NetLogo</a:t>
            </a:r>
          </a:p>
        </p:txBody>
      </p:sp>
      <p:sp>
        <p:nvSpPr>
          <p:cNvPr id="3" name="Content Placeholder 2">
            <a:extLst>
              <a:ext uri="{FF2B5EF4-FFF2-40B4-BE49-F238E27FC236}">
                <a16:creationId xmlns:a16="http://schemas.microsoft.com/office/drawing/2014/main" id="{0713BEC6-F844-2F47-A1C5-EC01A2BBB1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357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6416-06FE-BF44-B0D3-5BF3DF1C857C}"/>
              </a:ext>
            </a:extLst>
          </p:cNvPr>
          <p:cNvSpPr>
            <a:spLocks noGrp="1"/>
          </p:cNvSpPr>
          <p:nvPr>
            <p:ph type="title"/>
          </p:nvPr>
        </p:nvSpPr>
        <p:spPr/>
        <p:txBody>
          <a:bodyPr/>
          <a:lstStyle/>
          <a:p>
            <a:r>
              <a:rPr lang="en-US" dirty="0"/>
              <a:t>Directed and Undirected Links in NetLogo</a:t>
            </a:r>
          </a:p>
        </p:txBody>
      </p:sp>
      <p:pic>
        <p:nvPicPr>
          <p:cNvPr id="6" name="Content Placeholder 5">
            <a:extLst>
              <a:ext uri="{FF2B5EF4-FFF2-40B4-BE49-F238E27FC236}">
                <a16:creationId xmlns:a16="http://schemas.microsoft.com/office/drawing/2014/main" id="{AB3A64B6-9C95-A344-9885-68F52D58A770}"/>
              </a:ext>
            </a:extLst>
          </p:cNvPr>
          <p:cNvPicPr>
            <a:picLocks noGrp="1" noChangeAspect="1"/>
          </p:cNvPicPr>
          <p:nvPr>
            <p:ph idx="1"/>
          </p:nvPr>
        </p:nvPicPr>
        <p:blipFill rotWithShape="1">
          <a:blip r:embed="rId3"/>
          <a:srcRect t="7343"/>
          <a:stretch/>
        </p:blipFill>
        <p:spPr>
          <a:xfrm>
            <a:off x="2309307" y="1524000"/>
            <a:ext cx="7215693" cy="4085807"/>
          </a:xfrm>
        </p:spPr>
      </p:pic>
      <p:sp>
        <p:nvSpPr>
          <p:cNvPr id="4" name="TextBox 3">
            <a:extLst>
              <a:ext uri="{FF2B5EF4-FFF2-40B4-BE49-F238E27FC236}">
                <a16:creationId xmlns:a16="http://schemas.microsoft.com/office/drawing/2014/main" id="{9CF50BC1-44CC-6844-AB9F-E26F897338AA}"/>
              </a:ext>
            </a:extLst>
          </p:cNvPr>
          <p:cNvSpPr txBox="1"/>
          <p:nvPr/>
        </p:nvSpPr>
        <p:spPr>
          <a:xfrm>
            <a:off x="838200" y="5934670"/>
            <a:ext cx="10515600" cy="923330"/>
          </a:xfrm>
          <a:prstGeom prst="rect">
            <a:avLst/>
          </a:prstGeom>
          <a:noFill/>
        </p:spPr>
        <p:txBody>
          <a:bodyPr wrap="square" rtlCol="0">
            <a:spAutoFit/>
          </a:bodyPr>
          <a:lstStyle/>
          <a:p>
            <a:r>
              <a:rPr lang="en-US" dirty="0"/>
              <a:t>Figure 8.3: Directed and undirected links as displayed in NetLogo. These examples are from the ‘Undirected Network Demo’ and ‘Directed Network Demo’ at: </a:t>
            </a:r>
            <a:r>
              <a:rPr lang="en-US" dirty="0">
                <a:hlinkClick r:id="rId4"/>
              </a:rPr>
              <a:t>https://github.com/abmgis/abmgis/tree/master/Chapter08-Networks/Models</a:t>
            </a:r>
            <a:r>
              <a:rPr lang="en-US" dirty="0"/>
              <a:t>. </a:t>
            </a:r>
          </a:p>
        </p:txBody>
      </p:sp>
    </p:spTree>
    <p:extLst>
      <p:ext uri="{BB962C8B-B14F-4D97-AF65-F5344CB8AC3E}">
        <p14:creationId xmlns:p14="http://schemas.microsoft.com/office/powerpoint/2010/main" val="190753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683</Words>
  <Application>Microsoft Macintosh PowerPoint</Application>
  <PresentationFormat>Widescreen</PresentationFormat>
  <Paragraphs>39</Paragraphs>
  <Slides>24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Chapter 8</vt:lpstr>
      <vt:lpstr>Learning Objectives</vt:lpstr>
      <vt:lpstr>Introduction</vt:lpstr>
      <vt:lpstr>Graphs and Networks</vt:lpstr>
      <vt:lpstr>Basic Network Properties</vt:lpstr>
      <vt:lpstr>Defining Graphs Mathematically</vt:lpstr>
      <vt:lpstr>The Seven Bridges of Konigsberg problem</vt:lpstr>
      <vt:lpstr>Building Graphs in NetLogo</vt:lpstr>
      <vt:lpstr>Directed and Undirected Links in NetLogo</vt:lpstr>
      <vt:lpstr>Adjacency Matrices and Node Degree</vt:lpstr>
      <vt:lpstr>Adjacency Matrix for a undirected and directed graph.</vt:lpstr>
      <vt:lpstr>Traversing Graphs</vt:lpstr>
      <vt:lpstr>Graph Density</vt:lpstr>
      <vt:lpstr>Calculating Node Importance</vt:lpstr>
      <vt:lpstr>PowerPoint Presentation</vt:lpstr>
      <vt:lpstr>Network Structures</vt:lpstr>
      <vt:lpstr>Random Networks</vt:lpstr>
      <vt:lpstr>Scale Free Networks</vt:lpstr>
      <vt:lpstr>Transport Networks</vt:lpstr>
      <vt:lpstr>Linking Geographical and Social Networks</vt:lpstr>
      <vt:lpstr>PowerPoint Presentation</vt:lpstr>
      <vt:lpstr>PowerPoint Presentation</vt:lpstr>
      <vt:lpstr>Agents and Networks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21</cp:revision>
  <dcterms:created xsi:type="dcterms:W3CDTF">2018-07-16T13:06:35Z</dcterms:created>
  <dcterms:modified xsi:type="dcterms:W3CDTF">2018-11-06T19:02:39Z</dcterms:modified>
</cp:coreProperties>
</file>